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DA51639-B2D6-4652-B8C3-1B4C224A7BAF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188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92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1655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5628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12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2086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48903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87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50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0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6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32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7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96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242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BC48EC7-AF6A-48D3-8284-14BACBEBDD84}" type="datetimeFigureOut">
              <a:rPr lang="en-US" smtClean="0"/>
              <a:t>6/6/2022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1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54197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fa-IR" sz="8800" dirty="0" smtClean="0">
                <a:cs typeface="0 Koodak Bold" panose="00000700000000000000" pitchFamily="2" charset="-78"/>
              </a:rPr>
              <a:t>به نام خدا </a:t>
            </a:r>
            <a:r>
              <a:rPr lang="fa-IR" dirty="0" smtClean="0">
                <a:cs typeface="0 Koodak Bold" panose="00000700000000000000" pitchFamily="2" charset="-78"/>
              </a:rPr>
              <a:t/>
            </a:r>
            <a:br>
              <a:rPr lang="fa-IR" dirty="0" smtClean="0">
                <a:cs typeface="0 Koodak Bold" panose="00000700000000000000" pitchFamily="2" charset="-78"/>
              </a:rPr>
            </a:br>
            <a:r>
              <a:rPr lang="fa-IR" sz="2800" dirty="0" smtClean="0">
                <a:cs typeface="0 Koodak Bold" panose="00000700000000000000" pitchFamily="2" charset="-78"/>
              </a:rPr>
              <a:t>نام و نام خانوادگی اعضای گروه :ستایش خالدی ،فاطمه باقری</a:t>
            </a:r>
            <a:r>
              <a:rPr lang="fa-IR" sz="4000" dirty="0" smtClean="0">
                <a:cs typeface="0 Koodak Bold" panose="00000700000000000000" pitchFamily="2" charset="-78"/>
              </a:rPr>
              <a:t> </a:t>
            </a:r>
            <a:endParaRPr lang="en-US" sz="4000" dirty="0">
              <a:cs typeface="0 Koodak Bold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0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31333"/>
            <a:ext cx="9592732" cy="3217332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.</a:t>
            </a:r>
            <a:r>
              <a:rPr lang="en-US" dirty="0" smtClean="0">
                <a:cs typeface="B Koodak" panose="00000700000000000000" pitchFamily="2" charset="-78"/>
              </a:rPr>
              <a:t/>
            </a:r>
            <a:br>
              <a:rPr lang="en-US" dirty="0" smtClean="0">
                <a:cs typeface="B Koodak" panose="00000700000000000000" pitchFamily="2" charset="-78"/>
              </a:rPr>
            </a:br>
            <a:r>
              <a:rPr lang="en-US" dirty="0">
                <a:cs typeface="B Koodak" panose="00000700000000000000" pitchFamily="2" charset="-78"/>
              </a:rPr>
              <a:t/>
            </a:r>
            <a:br>
              <a:rPr lang="en-US" dirty="0">
                <a:cs typeface="B Koodak" panose="00000700000000000000" pitchFamily="2" charset="-78"/>
              </a:rPr>
            </a:br>
            <a:r>
              <a:rPr lang="en-US" dirty="0" smtClean="0">
                <a:cs typeface="B Koodak" panose="00000700000000000000" pitchFamily="2" charset="-78"/>
              </a:rPr>
              <a:t/>
            </a:r>
            <a:br>
              <a:rPr lang="en-US" dirty="0" smtClean="0">
                <a:cs typeface="B Koodak" panose="00000700000000000000" pitchFamily="2" charset="-78"/>
              </a:rPr>
            </a:br>
            <a:r>
              <a:rPr lang="en-US" dirty="0">
                <a:cs typeface="B Koodak" panose="00000700000000000000" pitchFamily="2" charset="-78"/>
              </a:rPr>
              <a:t/>
            </a:r>
            <a:br>
              <a:rPr lang="en-US" dirty="0">
                <a:cs typeface="B Koodak" panose="00000700000000000000" pitchFamily="2" charset="-78"/>
              </a:rPr>
            </a:br>
            <a:r>
              <a:rPr lang="en-US" dirty="0" smtClean="0">
                <a:cs typeface="B Koodak" panose="00000700000000000000" pitchFamily="2" charset="-78"/>
              </a:rPr>
              <a:t/>
            </a:r>
            <a:br>
              <a:rPr lang="en-US" dirty="0" smtClean="0">
                <a:cs typeface="B Koodak" panose="00000700000000000000" pitchFamily="2" charset="-78"/>
              </a:rPr>
            </a:br>
            <a:r>
              <a:rPr lang="en-US" dirty="0">
                <a:cs typeface="B Koodak" panose="00000700000000000000" pitchFamily="2" charset="-78"/>
              </a:rPr>
              <a:t/>
            </a:r>
            <a:br>
              <a:rPr lang="en-US" dirty="0">
                <a:cs typeface="B Koodak" panose="00000700000000000000" pitchFamily="2" charset="-78"/>
              </a:rPr>
            </a:br>
            <a:r>
              <a:rPr lang="fa-IR" dirty="0" smtClean="0">
                <a:cs typeface="B Koodak" panose="00000700000000000000" pitchFamily="2" charset="-78"/>
              </a:rPr>
              <a:t> </a:t>
            </a:r>
            <a:r>
              <a:rPr lang="fa-IR" dirty="0">
                <a:cs typeface="B Koodak" panose="00000700000000000000" pitchFamily="2" charset="-78"/>
              </a:rPr>
              <a:t>آیا اصولا انتظار دریافت مژدگانی برای پس دادن مال، درست است</a:t>
            </a:r>
            <a:r>
              <a:rPr lang="fa-IR" dirty="0" smtClean="0">
                <a:cs typeface="B Koodak" panose="00000700000000000000" pitchFamily="2" charset="-78"/>
              </a:rPr>
              <a:t>؟</a:t>
            </a:r>
            <a:r>
              <a:rPr lang="fa-IR" dirty="0">
                <a:cs typeface="B Koodak" panose="00000700000000000000" pitchFamily="2" charset="-78"/>
              </a:rPr>
              <a:t/>
            </a:r>
            <a:br>
              <a:rPr lang="fa-IR" dirty="0">
                <a:cs typeface="B Koodak" panose="00000700000000000000" pitchFamily="2" charset="-78"/>
              </a:rPr>
            </a:br>
            <a:r>
              <a:rPr lang="fa-IR" dirty="0">
                <a:cs typeface="B Koodak" panose="00000700000000000000" pitchFamily="2" charset="-78"/>
              </a:rPr>
              <a:t/>
            </a:r>
            <a:br>
              <a:rPr lang="fa-IR" dirty="0">
                <a:cs typeface="B Koodak" panose="00000700000000000000" pitchFamily="2" charset="-78"/>
              </a:rPr>
            </a:br>
            <a:r>
              <a:rPr lang="fa-IR" dirty="0">
                <a:cs typeface="B Koodak" panose="00000700000000000000" pitchFamily="2" charset="-78"/>
              </a:rPr>
              <a:t/>
            </a:r>
            <a:br>
              <a:rPr lang="fa-IR" dirty="0">
                <a:cs typeface="B Koodak" panose="00000700000000000000" pitchFamily="2" charset="-78"/>
              </a:rPr>
            </a:br>
            <a:r>
              <a:rPr lang="fa-IR" dirty="0">
                <a:cs typeface="B Koodak" panose="00000700000000000000" pitchFamily="2" charset="-78"/>
              </a:rPr>
              <a:t/>
            </a:r>
            <a:br>
              <a:rPr lang="fa-IR" dirty="0">
                <a:cs typeface="B Koodak" panose="00000700000000000000" pitchFamily="2" charset="-78"/>
              </a:rPr>
            </a:br>
            <a:r>
              <a:rPr lang="fa-IR" dirty="0" smtClean="0">
                <a:cs typeface="B Koodak" panose="00000700000000000000" pitchFamily="2" charset="-78"/>
              </a:rPr>
              <a:t/>
            </a:r>
            <a:br>
              <a:rPr lang="fa-IR" dirty="0" smtClean="0">
                <a:cs typeface="B Koodak" panose="00000700000000000000" pitchFamily="2" charset="-78"/>
              </a:rPr>
            </a:b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2400" dirty="0">
                <a:cs typeface="B Koodak" panose="00000700000000000000" pitchFamily="2" charset="-78"/>
              </a:rPr>
              <a:t>خیر، تنها اگر صاحب مال مایل باشد می تواند مژدگانی بدهد و ما نمی توانیم به آن زور بگوییم.</a:t>
            </a:r>
            <a:endParaRPr lang="en-US" sz="24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571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mtClean="0">
                <a:cs typeface="B Koodak" panose="00000700000000000000" pitchFamily="2" charset="-78"/>
              </a:rPr>
              <a:t>اگر صاحب مال مبلغ کمی به عنوان مژدگانی داد، چه قضاوتی درباره‌ی او می کنید؟ چرا؟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cs typeface="B Koodak" panose="00000700000000000000" pitchFamily="2" charset="-78"/>
              </a:rPr>
              <a:t>هیچ قضاوتی نمی کنم چون انتظاری از آن شخص ندارم.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403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Koodak" panose="00000700000000000000" pitchFamily="2" charset="-78"/>
              </a:rPr>
              <a:t>آیا تاکنون چیزی را پیدا کرده اید؟ چه تصمیمی گرفتید؟ چرا؟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899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sz="3600" dirty="0" smtClean="0">
                <a:cs typeface="B Koodak" panose="00000700000000000000" pitchFamily="2" charset="-78"/>
              </a:rPr>
              <a:t>به نظر شما  ارتباط درس با موضوع درس چه بود</a:t>
            </a:r>
            <a:r>
              <a:rPr lang="fa-IR" dirty="0" smtClean="0">
                <a:cs typeface="B Koodak" panose="00000700000000000000" pitchFamily="2" charset="-78"/>
              </a:rPr>
              <a:t> 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96" y="982133"/>
            <a:ext cx="5789658" cy="295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Koodak" panose="00000700000000000000" pitchFamily="2" charset="-78"/>
              </a:rPr>
              <a:t>نارنجی پوش امانت دار 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37" y="2560638"/>
            <a:ext cx="4083925" cy="3309937"/>
          </a:xfrm>
        </p:spPr>
      </p:pic>
      <p:pic>
        <p:nvPicPr>
          <p:cNvPr id="5" name="9e13f3f30579bc2f80e856929a1856423284785-720p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1725" y="2887663"/>
            <a:ext cx="4718050" cy="2654300"/>
          </a:xfrm>
        </p:spPr>
      </p:pic>
    </p:spTree>
    <p:extLst>
      <p:ext uri="{BB962C8B-B14F-4D97-AF65-F5344CB8AC3E}">
        <p14:creationId xmlns:p14="http://schemas.microsoft.com/office/powerpoint/2010/main" val="14899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درس اول: نارنجی پوش امانت دار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6867" y="2111587"/>
            <a:ext cx="10058400" cy="3931920"/>
          </a:xfrm>
        </p:spPr>
        <p:txBody>
          <a:bodyPr/>
          <a:lstStyle/>
          <a:p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78726" y="4313807"/>
            <a:ext cx="3234267" cy="15578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Koodak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8651" y="4394346"/>
            <a:ext cx="3589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fa-IR" dirty="0" smtClean="0">
                <a:cs typeface="B Koodak" panose="00000700000000000000" pitchFamily="2" charset="-78"/>
              </a:rPr>
              <a:t>رفتگر شهرداری بجنورد ،کیف مفقودی به ارزش ده میلیارد ریال که محتوی  طلا ، اسناد مالکیت  ،چک و کارت اعتباری بود به صاحبش باز گرداند .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9031" y="2310079"/>
            <a:ext cx="2870200" cy="1574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Koodak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933" y="2435760"/>
            <a:ext cx="3310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fa-IR" sz="1600" dirty="0" smtClean="0">
                <a:cs typeface="B Koodak" panose="00000700000000000000" pitchFamily="2" charset="-78"/>
              </a:rPr>
              <a:t>راننده تاکسی دامغانی بعد از پیدا کردن کیف پر از پول و طلا در تاکسی اش ، پس از ساعتی جست و جو ، توانست کیف را به پیرزن صاحب کیف برساند </a:t>
            </a:r>
            <a:endParaRPr lang="en-US" sz="1600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17928" y="2310079"/>
            <a:ext cx="3107272" cy="151067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Koodak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23765" y="2435760"/>
            <a:ext cx="2891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fa-IR" sz="1400" dirty="0" smtClean="0">
                <a:cs typeface="B Koodak" panose="00000700000000000000" pitchFamily="2" charset="-78"/>
              </a:rPr>
              <a:t>کارمند آموزش و پرورش دبیرستان پسرانه امام خمینی (ره) شهرستان نظر آباد چند ساعت بعد از پیدا کردن کیف میلیاردی ، آن را به دست صاحبس رساند </a:t>
            </a:r>
            <a:endParaRPr lang="en-US" sz="14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7267" y="4453467"/>
            <a:ext cx="2751666" cy="14732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Koodak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7333" y="4572000"/>
            <a:ext cx="25018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400" dirty="0" smtClean="0">
                <a:cs typeface="B Koodak" panose="00000700000000000000" pitchFamily="2" charset="-78"/>
              </a:rPr>
              <a:t>کارمند شهرداری تهران کیف حاوی چک ، پول نقد و اسناد و مدارک به ارزش دست کم 200 میلیون تومان را پیدا کرد و هکه ی تلاشش را به کار گرفت تا آن را به صاحبش برگرداند </a:t>
            </a:r>
            <a:endParaRPr lang="en-US" sz="14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30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به سوالات پاسخ کامل دهید 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r"/>
            <a:r>
              <a:rPr lang="fa-IR" dirty="0">
                <a:cs typeface="B Koodak" panose="00000700000000000000" pitchFamily="2" charset="-78"/>
              </a:rPr>
              <a:t>پس از خواندن خبرهای صفحه‌ی قبل، چه پرسش هایی در ذهن شما مطرح شد؟ دو مورد را بنویسید</a:t>
            </a:r>
            <a:r>
              <a:rPr lang="fa-IR" dirty="0" smtClean="0">
                <a:cs typeface="B Koodak" panose="00000700000000000000" pitchFamily="2" charset="-78"/>
              </a:rPr>
              <a:t>.</a:t>
            </a:r>
          </a:p>
          <a:p>
            <a:pPr lvl="1" algn="r"/>
            <a:endParaRPr lang="fa-IR" dirty="0">
              <a:cs typeface="B Koodak" panose="00000700000000000000" pitchFamily="2" charset="-78"/>
            </a:endParaRPr>
          </a:p>
          <a:p>
            <a:pPr lvl="1" algn="r"/>
            <a:endParaRPr lang="fa-IR" dirty="0" smtClean="0">
              <a:cs typeface="B Koodak" panose="00000700000000000000" pitchFamily="2" charset="-78"/>
            </a:endParaRPr>
          </a:p>
          <a:p>
            <a:pPr lvl="1" algn="r"/>
            <a:r>
              <a:rPr lang="fa-IR" dirty="0">
                <a:cs typeface="B Koodak" panose="00000700000000000000" pitchFamily="2" charset="-78"/>
              </a:rPr>
              <a:t>۱- چرا رفتگر پس دادن پول را به پولدار شدن و ثروت ترجیح داد؟</a:t>
            </a:r>
          </a:p>
          <a:p>
            <a:pPr lvl="1" algn="r"/>
            <a:endParaRPr lang="fa-IR" dirty="0">
              <a:cs typeface="B Koodak" panose="00000700000000000000" pitchFamily="2" charset="-78"/>
            </a:endParaRPr>
          </a:p>
          <a:p>
            <a:pPr lvl="8" algn="r"/>
            <a:r>
              <a:rPr lang="fa-IR" sz="2000" dirty="0">
                <a:cs typeface="B Koodak" panose="00000700000000000000" pitchFamily="2" charset="-78"/>
              </a:rPr>
              <a:t>۲- این افراد بعد از اینکه کیف را به صاحبشان پس دادند، چه حسی داشتند؟</a:t>
            </a:r>
            <a:endParaRPr lang="en-US" sz="2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58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2400" dirty="0">
                <a:cs typeface="B Koodak" panose="00000700000000000000" pitchFamily="2" charset="-78"/>
              </a:rPr>
              <a:t>خود را به جای شخصیت های این خبرها قرار دهید. </a:t>
            </a:r>
            <a:endParaRPr lang="en-US" sz="2400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. چه احساساتی در شما پیدا می شود؟</a:t>
            </a:r>
          </a:p>
          <a:p>
            <a:pPr lvl="8" algn="r"/>
            <a:r>
              <a:rPr lang="fa-IR" sz="2000" dirty="0" smtClean="0">
                <a:cs typeface="B Koodak" panose="00000700000000000000" pitchFamily="2" charset="-78"/>
              </a:rPr>
              <a:t>اگر </a:t>
            </a:r>
            <a:r>
              <a:rPr lang="fa-IR" sz="2000" dirty="0">
                <a:cs typeface="B Koodak" panose="00000700000000000000" pitchFamily="2" charset="-78"/>
              </a:rPr>
              <a:t>من به جای </a:t>
            </a:r>
            <a:r>
              <a:rPr lang="fa-IR" sz="2000" dirty="0">
                <a:solidFill>
                  <a:srgbClr val="00B0F0"/>
                </a:solidFill>
                <a:cs typeface="B Koodak" panose="00000700000000000000" pitchFamily="2" charset="-78"/>
              </a:rPr>
              <a:t>صاحب کیف </a:t>
            </a:r>
            <a:r>
              <a:rPr lang="fa-IR" sz="2000" dirty="0">
                <a:cs typeface="B Koodak" panose="00000700000000000000" pitchFamily="2" charset="-78"/>
              </a:rPr>
              <a:t>بودم </a:t>
            </a:r>
            <a:r>
              <a:rPr lang="fa-IR" sz="2000" dirty="0" smtClean="0">
                <a:cs typeface="B Koodak" panose="00000700000000000000" pitchFamily="2" charset="-78"/>
              </a:rPr>
              <a:t>: </a:t>
            </a:r>
          </a:p>
          <a:p>
            <a:pPr lvl="8" algn="r"/>
            <a:r>
              <a:rPr lang="fa-IR" sz="2000" dirty="0" smtClean="0">
                <a:cs typeface="B Koodak" panose="00000700000000000000" pitchFamily="2" charset="-78"/>
              </a:rPr>
              <a:t>ناراحت </a:t>
            </a:r>
            <a:r>
              <a:rPr lang="fa-IR" sz="2000" dirty="0">
                <a:cs typeface="B Koodak" panose="00000700000000000000" pitchFamily="2" charset="-78"/>
              </a:rPr>
              <a:t>می شدم اما سعی می کردم آرامش خودم را حفظ کنم و به خداوند توکل کنم</a:t>
            </a:r>
            <a:r>
              <a:rPr lang="fa-IR" sz="2000" dirty="0" smtClean="0">
                <a:cs typeface="B Koodak" panose="00000700000000000000" pitchFamily="2" charset="-78"/>
              </a:rPr>
              <a:t>.</a:t>
            </a:r>
          </a:p>
          <a:p>
            <a:pPr lvl="8" algn="r"/>
            <a:endParaRPr lang="fa-IR" sz="2000" dirty="0">
              <a:cs typeface="B Koodak" panose="00000700000000000000" pitchFamily="2" charset="-78"/>
            </a:endParaRPr>
          </a:p>
          <a:p>
            <a:pPr lvl="8" algn="r"/>
            <a:r>
              <a:rPr lang="fa-IR" sz="2000" dirty="0">
                <a:cs typeface="B Koodak" panose="00000700000000000000" pitchFamily="2" charset="-78"/>
              </a:rPr>
              <a:t>اگر من به جای </a:t>
            </a:r>
            <a:r>
              <a:rPr lang="fa-IR" sz="2000" dirty="0">
                <a:solidFill>
                  <a:srgbClr val="00B0F0"/>
                </a:solidFill>
                <a:cs typeface="B Koodak" panose="00000700000000000000" pitchFamily="2" charset="-78"/>
              </a:rPr>
              <a:t>یابنده‌ی</a:t>
            </a:r>
            <a:r>
              <a:rPr lang="fa-IR" sz="2000" dirty="0">
                <a:cs typeface="B Koodak" panose="00000700000000000000" pitchFamily="2" charset="-78"/>
              </a:rPr>
              <a:t> </a:t>
            </a:r>
            <a:r>
              <a:rPr lang="fa-IR" sz="2000" dirty="0">
                <a:solidFill>
                  <a:srgbClr val="00B0F0"/>
                </a:solidFill>
                <a:cs typeface="B Koodak" panose="00000700000000000000" pitchFamily="2" charset="-78"/>
              </a:rPr>
              <a:t>کیف</a:t>
            </a:r>
            <a:r>
              <a:rPr lang="fa-IR" sz="2000" dirty="0">
                <a:cs typeface="B Koodak" panose="00000700000000000000" pitchFamily="2" charset="-78"/>
              </a:rPr>
              <a:t> بودم : </a:t>
            </a:r>
            <a:endParaRPr lang="fa-IR" sz="2000" dirty="0" smtClean="0">
              <a:cs typeface="B Koodak" panose="00000700000000000000" pitchFamily="2" charset="-78"/>
            </a:endParaRPr>
          </a:p>
          <a:p>
            <a:pPr lvl="8" algn="r"/>
            <a:r>
              <a:rPr lang="fa-IR" sz="2000" dirty="0" smtClean="0">
                <a:cs typeface="B Koodak" panose="00000700000000000000" pitchFamily="2" charset="-78"/>
              </a:rPr>
              <a:t> </a:t>
            </a:r>
            <a:r>
              <a:rPr lang="fa-IR" sz="2000" dirty="0">
                <a:cs typeface="B Koodak" panose="00000700000000000000" pitchFamily="2" charset="-78"/>
              </a:rPr>
              <a:t>اول کنجکاو می شدم، بعد از محتویات داخل کیف اطلاع پیدا می کردم که چیز بدی نباشد سپس همه سعی ام را می کردم که صاحب کیف را پیدا کنم و یا آن را به محلی ببرم که چیزهای گمشده را می برند.</a:t>
            </a:r>
          </a:p>
          <a:p>
            <a:pPr lvl="8" algn="r"/>
            <a:endParaRPr lang="en-US" sz="2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9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srgbClr val="FF0000"/>
                </a:solidFill>
                <a:cs typeface="B Koodak" panose="00000700000000000000" pitchFamily="2" charset="-78"/>
              </a:rPr>
              <a:t>چه تصمیمی می گرفتید؟</a:t>
            </a:r>
            <a:endParaRPr lang="en-US" dirty="0">
              <a:solidFill>
                <a:srgbClr val="FF0000"/>
              </a:solidFill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r"/>
            <a:r>
              <a:rPr lang="fa-IR" dirty="0">
                <a:cs typeface="B Koodak" panose="00000700000000000000" pitchFamily="2" charset="-78"/>
              </a:rPr>
              <a:t>اگر من به جای </a:t>
            </a:r>
            <a:r>
              <a:rPr lang="fa-IR" dirty="0">
                <a:solidFill>
                  <a:srgbClr val="00B0F0"/>
                </a:solidFill>
                <a:cs typeface="B Koodak" panose="00000700000000000000" pitchFamily="2" charset="-78"/>
              </a:rPr>
              <a:t>یابنده‌ی کیف </a:t>
            </a:r>
            <a:r>
              <a:rPr lang="fa-IR" dirty="0">
                <a:cs typeface="B Koodak" panose="00000700000000000000" pitchFamily="2" charset="-78"/>
              </a:rPr>
              <a:t>بودم : (پس از باز کردن کیف و آگاهی از اشیای داخل آن</a:t>
            </a:r>
            <a:r>
              <a:rPr lang="fa-IR" dirty="0" smtClean="0">
                <a:cs typeface="B Koodak" panose="00000700000000000000" pitchFamily="2" charset="-78"/>
              </a:rPr>
              <a:t>)</a:t>
            </a:r>
            <a:endParaRPr lang="en-US" dirty="0" smtClean="0">
              <a:cs typeface="B Koodak" panose="00000700000000000000" pitchFamily="2" charset="-78"/>
            </a:endParaRPr>
          </a:p>
          <a:p>
            <a:pPr algn="r"/>
            <a:endParaRPr lang="en-US" dirty="0">
              <a:cs typeface="B Koodak" panose="00000700000000000000" pitchFamily="2" charset="-78"/>
            </a:endParaRPr>
          </a:p>
          <a:p>
            <a:pPr algn="r"/>
            <a:r>
              <a:rPr lang="fa-IR" dirty="0">
                <a:cs typeface="B Koodak" panose="00000700000000000000" pitchFamily="2" charset="-78"/>
              </a:rPr>
              <a:t>با خانواده مشورت می کردم که چگونه و از چه راهی کیف را به صاحبش برگردانم و به خوبی از امانتی که دست من بود نگهداری می کردم تا سالم به دستش برسد چون امکان داشت این پول خرج بیمارستان یا ک</a:t>
            </a:r>
            <a:r>
              <a:rPr lang="fa-IR" dirty="0" smtClean="0">
                <a:cs typeface="B Koodak" panose="00000700000000000000" pitchFamily="2" charset="-78"/>
              </a:rPr>
              <a:t>ار </a:t>
            </a:r>
            <a:r>
              <a:rPr lang="fa-IR" dirty="0">
                <a:cs typeface="B Koodak" panose="00000700000000000000" pitchFamily="2" charset="-78"/>
              </a:rPr>
              <a:t>مهمی باشد</a:t>
            </a:r>
            <a:r>
              <a:rPr lang="fa-IR" dirty="0" smtClean="0">
                <a:cs typeface="B Koodak" panose="00000700000000000000" pitchFamily="2" charset="-78"/>
              </a:rPr>
              <a:t>.</a:t>
            </a:r>
          </a:p>
          <a:p>
            <a:pPr algn="r"/>
            <a:endParaRPr lang="en-US" dirty="0">
              <a:cs typeface="B Koodak" panose="00000700000000000000" pitchFamily="2" charset="-78"/>
            </a:endParaRPr>
          </a:p>
          <a:p>
            <a:pPr marL="182880" lvl="8" indent="-182880" algn="r">
              <a:spcBef>
                <a:spcPts val="900"/>
              </a:spcBef>
            </a:pPr>
            <a:r>
              <a:rPr lang="fa-IR" sz="2000" dirty="0" smtClean="0">
                <a:cs typeface="B Koodak" panose="00000700000000000000" pitchFamily="2" charset="-78"/>
              </a:rPr>
              <a:t>اگر </a:t>
            </a:r>
            <a:r>
              <a:rPr lang="fa-IR" sz="2000" dirty="0">
                <a:cs typeface="B Koodak" panose="00000700000000000000" pitchFamily="2" charset="-78"/>
              </a:rPr>
              <a:t>من به جای </a:t>
            </a:r>
            <a:r>
              <a:rPr lang="fa-IR" sz="2000" dirty="0">
                <a:solidFill>
                  <a:srgbClr val="00B0F0"/>
                </a:solidFill>
                <a:cs typeface="B Koodak" panose="00000700000000000000" pitchFamily="2" charset="-78"/>
              </a:rPr>
              <a:t>صاحب کیف </a:t>
            </a:r>
            <a:r>
              <a:rPr lang="fa-IR" sz="2000" dirty="0">
                <a:cs typeface="B Koodak" panose="00000700000000000000" pitchFamily="2" charset="-78"/>
              </a:rPr>
              <a:t>بودم : (پس از آگاهی از پیدا شدن کیف</a:t>
            </a:r>
            <a:r>
              <a:rPr lang="fa-IR" sz="2000" dirty="0" smtClean="0">
                <a:cs typeface="B Koodak" panose="00000700000000000000" pitchFamily="2" charset="-78"/>
              </a:rPr>
              <a:t>)</a:t>
            </a:r>
            <a:endParaRPr lang="en-US" sz="2000" dirty="0" smtClean="0">
              <a:cs typeface="B Koodak" panose="00000700000000000000" pitchFamily="2" charset="-78"/>
            </a:endParaRPr>
          </a:p>
          <a:p>
            <a:pPr algn="r"/>
            <a:endParaRPr lang="fa-IR" dirty="0" smtClean="0">
              <a:cs typeface="B Koodak" panose="00000700000000000000" pitchFamily="2" charset="-78"/>
            </a:endParaRPr>
          </a:p>
          <a:p>
            <a:pPr algn="r"/>
            <a:r>
              <a:rPr lang="fa-IR" dirty="0">
                <a:cs typeface="B Koodak" panose="00000700000000000000" pitchFamily="2" charset="-78"/>
              </a:rPr>
              <a:t>به خاطر امانتداری به نحو شایسته و با احترام از یابنده تشکر می کردم. خدا را شکر کرده و مقداری از پول را به یابنده هدیه می دادم و یا مقداری به پول به نیازمندان کمک می کردم.</a:t>
            </a:r>
          </a:p>
          <a:p>
            <a:pPr algn="r"/>
            <a:endParaRPr lang="fa-IR" dirty="0" smtClean="0">
              <a:cs typeface="B Koodak" panose="00000700000000000000" pitchFamily="2" charset="-78"/>
            </a:endParaRPr>
          </a:p>
          <a:p>
            <a:pPr algn="r"/>
            <a:endParaRPr lang="fa-IR" dirty="0">
              <a:cs typeface="B Koodak" panose="00000700000000000000" pitchFamily="2" charset="-78"/>
            </a:endParaRPr>
          </a:p>
          <a:p>
            <a:pPr algn="r"/>
            <a:endParaRPr lang="fa-IR" dirty="0" smtClean="0">
              <a:cs typeface="B Koodak" panose="00000700000000000000" pitchFamily="2" charset="-78"/>
            </a:endParaRPr>
          </a:p>
          <a:p>
            <a:pPr algn="r"/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6083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cs typeface="B Koodak" panose="00000700000000000000" pitchFamily="2" charset="-78"/>
              </a:rPr>
              <a:t>فرض کنید این کیف متعلق به یکی از اعضای خانواده‌ی شما است، از یابنده‌ی آن چه انتظاری دارید؟ چرا؟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>
                <a:cs typeface="B Koodak" panose="00000700000000000000" pitchFamily="2" charset="-78"/>
              </a:rPr>
              <a:t>انتظار دارم کسی که کیف را پیدا کرده در نگهداری آن امانت دار باشد و آن را سالم به صاحبش برگرداند، اینکه کیف برای اعضای خانواده ام هست یا یک آدم غریبه برایم فرقی ندارد.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39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گفت و گو کنید 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۱- در چنین موقعیت هایی برای تصمیم گیری به چه چیزهایی توجه می کنید؟ چرا؟</a:t>
            </a:r>
          </a:p>
          <a:p>
            <a:pPr algn="r"/>
            <a:endParaRPr lang="fa-IR" dirty="0" smtClean="0">
              <a:cs typeface="B Koodak" panose="00000700000000000000" pitchFamily="2" charset="-78"/>
            </a:endParaRPr>
          </a:p>
          <a:p>
            <a:pPr algn="r"/>
            <a:r>
              <a:rPr lang="fa-IR" dirty="0" smtClean="0">
                <a:cs typeface="B Koodak" panose="00000700000000000000" pitchFamily="2" charset="-78"/>
              </a:rPr>
              <a:t>حفظ خونسردی، توکل بر خدا و کمک گرفتن از پلیس تا بتوانم بهترین تصمیم را بگیرم.</a:t>
            </a:r>
          </a:p>
          <a:p>
            <a:pPr algn="r"/>
            <a:endParaRPr lang="fa-IR" dirty="0">
              <a:cs typeface="B Koodak" panose="00000700000000000000" pitchFamily="2" charset="-78"/>
            </a:endParaRPr>
          </a:p>
          <a:p>
            <a:pPr algn="r"/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56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>
                <a:cs typeface="B Koodak" panose="00000700000000000000" pitchFamily="2" charset="-78"/>
              </a:rPr>
              <a:t>آیا مقدار مال پیدا شده در ارزش و اهمیت برگرداندن آن به صاحبش اثر دارد؟ چرا آری، چرا نه؟</a:t>
            </a:r>
          </a:p>
          <a:p>
            <a:pPr algn="r"/>
            <a:endParaRPr lang="fa-IR" dirty="0">
              <a:cs typeface="B Koodak" panose="00000700000000000000" pitchFamily="2" charset="-78"/>
            </a:endParaRPr>
          </a:p>
          <a:p>
            <a:pPr algn="r"/>
            <a:r>
              <a:rPr lang="fa-IR" dirty="0">
                <a:cs typeface="B Koodak" panose="00000700000000000000" pitchFamily="2" charset="-78"/>
              </a:rPr>
              <a:t>بله، اگر مقدار مال خیلی ناچیز باشد می توان آن را از طرف صاحب مال صدقه داد البته اگر آن شخص را پیدا نکنیم.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0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آیا </a:t>
            </a:r>
            <a:r>
              <a:rPr lang="fa-IR" dirty="0">
                <a:cs typeface="B Koodak" panose="00000700000000000000" pitchFamily="2" charset="-78"/>
              </a:rPr>
              <a:t>برای تعیین میزان مژدگانی باید به مقدار مالی که پیدا شده توجه کرد؟ چرا آری، چرا نه</a:t>
            </a:r>
            <a:r>
              <a:rPr lang="fa-IR" dirty="0" smtClean="0">
                <a:cs typeface="B Koodak" panose="00000700000000000000" pitchFamily="2" charset="-78"/>
              </a:rPr>
              <a:t>؟</a:t>
            </a:r>
          </a:p>
          <a:p>
            <a:pPr marL="0" indent="0" algn="r">
              <a:buNone/>
            </a:pPr>
            <a:endParaRPr lang="fa-IR" dirty="0">
              <a:cs typeface="B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dirty="0">
                <a:cs typeface="B Koodak" panose="00000700000000000000" pitchFamily="2" charset="-78"/>
              </a:rPr>
              <a:t>خیر، چون برگرداندن امانت یکی از وظایف ماست و دریافت مژدگانی فقط یک لطف از طرف صاحب کیف می باشد.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737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534</TotalTime>
  <Words>691</Words>
  <Application>Microsoft Office PowerPoint</Application>
  <PresentationFormat>Widescreen</PresentationFormat>
  <Paragraphs>49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0 Koodak Bold</vt:lpstr>
      <vt:lpstr>Arial</vt:lpstr>
      <vt:lpstr>B Koodak</vt:lpstr>
      <vt:lpstr>Garamond</vt:lpstr>
      <vt:lpstr>Organic</vt:lpstr>
      <vt:lpstr>به نام خدا  نام و نام خانوادگی اعضای گروه :ستایش خالدی ،فاطمه باقری </vt:lpstr>
      <vt:lpstr>درس اول: نارنجی پوش امانت دار</vt:lpstr>
      <vt:lpstr>به سوالات پاسخ کامل دهید </vt:lpstr>
      <vt:lpstr>خود را به جای شخصیت های این خبرها قرار دهید. </vt:lpstr>
      <vt:lpstr>چه تصمیمی می گرفتید؟</vt:lpstr>
      <vt:lpstr>فرض کنید این کیف متعلق به یکی از اعضای خانواده‌ی شما است، از یابنده‌ی آن چه انتظاری دارید؟ چرا؟</vt:lpstr>
      <vt:lpstr>گفت و گو کنید </vt:lpstr>
      <vt:lpstr>PowerPoint Presentation</vt:lpstr>
      <vt:lpstr>PowerPoint Presentation</vt:lpstr>
      <vt:lpstr>.       آیا اصولا انتظار دریافت مژدگانی برای پس دادن مال، درست است؟     </vt:lpstr>
      <vt:lpstr>اگر صاحب مال مبلغ کمی به عنوان مژدگانی داد، چه قضاوتی درباره‌ی او می کنید؟ چرا؟</vt:lpstr>
      <vt:lpstr>آیا تاکنون چیزی را پیدا کرده اید؟ چه تصمیمی گرفتید؟ چرا؟</vt:lpstr>
      <vt:lpstr>PowerPoint Presentation</vt:lpstr>
      <vt:lpstr>نارنجی پوش امانت دار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 نام و نام خانوادگی اعضای گروه :ستایش خالدی ،فاطمه باقری</dc:title>
  <dc:creator>user</dc:creator>
  <cp:lastModifiedBy>kavosh</cp:lastModifiedBy>
  <cp:revision>29</cp:revision>
  <dcterms:created xsi:type="dcterms:W3CDTF">2021-10-13T12:13:20Z</dcterms:created>
  <dcterms:modified xsi:type="dcterms:W3CDTF">2022-06-06T07:21:55Z</dcterms:modified>
</cp:coreProperties>
</file>